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7" r:id="rId2"/>
    <p:sldId id="258" r:id="rId3"/>
    <p:sldId id="259" r:id="rId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292" autoAdjust="0"/>
  </p:normalViewPr>
  <p:slideViewPr>
    <p:cSldViewPr snapToGrid="0" snapToObjects="1">
      <p:cViewPr>
        <p:scale>
          <a:sx n="100" d="100"/>
          <a:sy n="100" d="100"/>
        </p:scale>
        <p:origin x="-1512"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y-GB"/>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42613D-1D84-B242-BA60-A9C3D94167AC}" type="datetimeFigureOut">
              <a:rPr lang="es-ES" smtClean="0"/>
              <a:t>01/12/14</a:t>
            </a:fld>
            <a:endParaRPr lang="cy-GB"/>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y-GB"/>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y-GB"/>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y-GB"/>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67887-56C9-7547-A017-E9C1B0E1F76C}" type="slidenum">
              <a:rPr lang="cy-GB" smtClean="0"/>
              <a:t>‹Nr.›</a:t>
            </a:fld>
            <a:endParaRPr lang="cy-GB"/>
          </a:p>
        </p:txBody>
      </p:sp>
    </p:spTree>
    <p:extLst>
      <p:ext uri="{BB962C8B-B14F-4D97-AF65-F5344CB8AC3E}">
        <p14:creationId xmlns:p14="http://schemas.microsoft.com/office/powerpoint/2010/main" val="7177248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4613" y="8685214"/>
            <a:ext cx="2971800" cy="457200"/>
          </a:xfrm>
          <a:prstGeom prst="rect">
            <a:avLst/>
          </a:prstGeom>
          <a:ln/>
        </p:spPr>
        <p:txBody>
          <a:bodyPr lIns="99048" tIns="49524" rIns="99048" bIns="49524"/>
          <a:lstStyle/>
          <a:p>
            <a:fld id="{20C92D51-AD7F-0147-AAC6-EDAA7838DD44}" type="slidenum">
              <a:rPr lang="es-ES_tradnl"/>
              <a:pPr/>
              <a:t>1</a:t>
            </a:fld>
            <a:endParaRPr lang="es-ES_tradnl" dirty="0"/>
          </a:p>
        </p:txBody>
      </p:sp>
      <p:sp>
        <p:nvSpPr>
          <p:cNvPr id="176130"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a:xfrm>
            <a:off x="685800" y="4343399"/>
            <a:ext cx="5486400" cy="4114800"/>
          </a:xfrm>
          <a:prstGeom prst="rect">
            <a:avLst/>
          </a:prstGeom>
        </p:spPr>
        <p:txBody>
          <a:bodyPr lIns="99048" tIns="49524" rIns="99048" bIns="49524"/>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91B67887-56C9-7547-A017-E9C1B0E1F76C}" type="slidenum">
              <a:rPr lang="cy-GB" smtClean="0"/>
              <a:t>2</a:t>
            </a:fld>
            <a:endParaRPr lang="cy-GB"/>
          </a:p>
        </p:txBody>
      </p:sp>
    </p:spTree>
    <p:extLst>
      <p:ext uri="{BB962C8B-B14F-4D97-AF65-F5344CB8AC3E}">
        <p14:creationId xmlns:p14="http://schemas.microsoft.com/office/powerpoint/2010/main" val="292282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61408"/>
      </p:ext>
    </p:extLst>
  </p:cSld>
  <p:clrMapOvr>
    <a:masterClrMapping/>
  </p:clrMapOvr>
  <mc:AlternateContent xmlns:mc="http://schemas.openxmlformats.org/markup-compatibility/2006" xmlns:p14="http://schemas.microsoft.com/office/powerpoint/2010/main">
    <mc:Choice Requires="p14">
      <p:transition p14:dur="10" advClick="0">
        <p14:prism isContent="1"/>
      </p:transition>
    </mc:Choice>
    <mc:Fallback xmlns="">
      <p:transition xmlns:p14="http://schemas.microsoft.com/office/powerpoint/2010/main" advClick="0">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cy-GB"/>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cy-GB"/>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E073A-5E6E-BB4F-83B5-A2CF00ADAF29}" type="datetimeFigureOut">
              <a:rPr lang="es-ES" smtClean="0"/>
              <a:t>01/12/14</a:t>
            </a:fld>
            <a:endParaRPr lang="cy-GB"/>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y-GB"/>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CC50F-942A-E243-88F9-DE1155D41829}" type="slidenum">
              <a:rPr lang="cy-GB" smtClean="0"/>
              <a:t>‹Nr.›</a:t>
            </a:fld>
            <a:endParaRPr lang="cy-GB"/>
          </a:p>
        </p:txBody>
      </p:sp>
    </p:spTree>
    <p:extLst>
      <p:ext uri="{BB962C8B-B14F-4D97-AF65-F5344CB8AC3E}">
        <p14:creationId xmlns:p14="http://schemas.microsoft.com/office/powerpoint/2010/main" val="1279565817"/>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jpe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JPG"/><Relationship Id="rId27" Type="http://schemas.openxmlformats.org/officeDocument/2006/relationships/image" Target="../media/image25.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jpeg"/><Relationship Id="rId17" Type="http://schemas.openxmlformats.org/officeDocument/2006/relationships/image" Target="../media/image15.jpeg"/><Relationship Id="rId18" Type="http://schemas.openxmlformats.org/officeDocument/2006/relationships/image" Target="../media/image16.jpg"/><Relationship Id="rId19"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61" descr="Plantilla PLOCAN 1"/>
          <p:cNvPicPr>
            <a:picLocks noChangeAspect="1" noChangeArrowheads="1"/>
          </p:cNvPicPr>
          <p:nvPr/>
        </p:nvPicPr>
        <p:blipFill>
          <a:blip r:embed="rId3" cstate="print"/>
          <a:srcRect/>
          <a:stretch>
            <a:fillRect/>
          </a:stretch>
        </p:blipFill>
        <p:spPr bwMode="auto">
          <a:xfrm>
            <a:off x="-1116" y="0"/>
            <a:ext cx="7167061" cy="4232545"/>
          </a:xfrm>
          <a:prstGeom prst="rect">
            <a:avLst/>
          </a:prstGeom>
          <a:noFill/>
          <a:ln w="9525">
            <a:noFill/>
            <a:miter lim="800000"/>
            <a:headEnd/>
            <a:tailEnd/>
          </a:ln>
        </p:spPr>
      </p:pic>
      <p:sp>
        <p:nvSpPr>
          <p:cNvPr id="18" name="Line 10"/>
          <p:cNvSpPr>
            <a:spLocks noChangeShapeType="1"/>
          </p:cNvSpPr>
          <p:nvPr/>
        </p:nvSpPr>
        <p:spPr bwMode="auto">
          <a:xfrm flipV="1">
            <a:off x="3916363" y="1260475"/>
            <a:ext cx="4767262" cy="0"/>
          </a:xfrm>
          <a:prstGeom prst="line">
            <a:avLst/>
          </a:prstGeom>
          <a:noFill/>
          <a:ln w="31750">
            <a:solidFill>
              <a:srgbClr val="FF9900"/>
            </a:solidFill>
            <a:round/>
            <a:headEnd/>
            <a:tailEnd/>
          </a:ln>
          <a:effectLst/>
        </p:spPr>
        <p:txBody>
          <a:bodyPr/>
          <a:lstStyle/>
          <a:p>
            <a:pPr>
              <a:spcBef>
                <a:spcPct val="0"/>
              </a:spcBef>
              <a:buClrTx/>
              <a:buFontTx/>
              <a:buNone/>
              <a:defRPr/>
            </a:pPr>
            <a:endParaRPr lang="es-ES" dirty="0">
              <a:latin typeface="Times New Roman" pitchFamily="18" charset="0"/>
              <a:ea typeface="+mn-ea"/>
            </a:endParaRPr>
          </a:p>
        </p:txBody>
      </p:sp>
      <p:sp>
        <p:nvSpPr>
          <p:cNvPr id="114714" name="Rectangle 26"/>
          <p:cNvSpPr>
            <a:spLocks noGrp="1" noChangeArrowheads="1"/>
          </p:cNvSpPr>
          <p:nvPr>
            <p:ph type="subTitle" idx="4294967295"/>
          </p:nvPr>
        </p:nvSpPr>
        <p:spPr bwMode="auto">
          <a:xfrm>
            <a:off x="-36512" y="6405047"/>
            <a:ext cx="7380312" cy="49053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normAutofit/>
          </a:bodyPr>
          <a:lstStyle/>
          <a:p>
            <a:pPr marL="0" indent="0">
              <a:lnSpc>
                <a:spcPct val="80000"/>
              </a:lnSpc>
              <a:buFont typeface="Wingdings" charset="0"/>
              <a:buNone/>
            </a:pPr>
            <a:r>
              <a:rPr lang="es-ES_tradnl" sz="1500" i="1" dirty="0">
                <a:solidFill>
                  <a:schemeClr val="tx1">
                    <a:lumMod val="65000"/>
                    <a:lumOff val="35000"/>
                  </a:schemeClr>
                </a:solidFill>
                <a:latin typeface="Arial"/>
                <a:cs typeface="Arial"/>
              </a:rPr>
              <a:t>José Joaquín Hernández </a:t>
            </a:r>
            <a:r>
              <a:rPr lang="es-ES_tradnl" sz="1500" i="1" dirty="0" smtClean="0">
                <a:solidFill>
                  <a:schemeClr val="tx1">
                    <a:lumMod val="65000"/>
                    <a:lumOff val="35000"/>
                  </a:schemeClr>
                </a:solidFill>
                <a:latin typeface="Arial"/>
                <a:cs typeface="Arial"/>
              </a:rPr>
              <a:t>Brito - Manager</a:t>
            </a:r>
            <a:endParaRPr lang="es-ES_tradnl" sz="1500" i="1" dirty="0">
              <a:solidFill>
                <a:schemeClr val="tx1">
                  <a:lumMod val="65000"/>
                  <a:lumOff val="35000"/>
                </a:schemeClr>
              </a:solidFill>
              <a:latin typeface="Arial"/>
              <a:cs typeface="Arial"/>
            </a:endParaRPr>
          </a:p>
        </p:txBody>
      </p:sp>
      <p:grpSp>
        <p:nvGrpSpPr>
          <p:cNvPr id="11" name="Agrupar 10"/>
          <p:cNvGrpSpPr/>
          <p:nvPr/>
        </p:nvGrpSpPr>
        <p:grpSpPr>
          <a:xfrm>
            <a:off x="101598" y="2640958"/>
            <a:ext cx="2539561" cy="1897609"/>
            <a:chOff x="107504" y="1528530"/>
            <a:chExt cx="8032601" cy="5593011"/>
          </a:xfrm>
        </p:grpSpPr>
        <p:pic>
          <p:nvPicPr>
            <p:cNvPr id="16" name="Imagen 15"/>
            <p:cNvPicPr>
              <a:picLocks noChangeAspect="1"/>
            </p:cNvPicPr>
            <p:nvPr/>
          </p:nvPicPr>
          <p:blipFill>
            <a:blip r:embed="rId4"/>
            <a:stretch>
              <a:fillRect/>
            </a:stretch>
          </p:blipFill>
          <p:spPr>
            <a:xfrm>
              <a:off x="107504" y="1528530"/>
              <a:ext cx="8032601" cy="5593011"/>
            </a:xfrm>
            <a:prstGeom prst="rect">
              <a:avLst/>
            </a:prstGeom>
          </p:spPr>
        </p:pic>
        <p:pic>
          <p:nvPicPr>
            <p:cNvPr id="17"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7504" y="2622281"/>
              <a:ext cx="1872208" cy="12387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3"/>
          <p:cNvPicPr>
            <a:picLocks noChangeAspect="1" noChangeArrowheads="1"/>
          </p:cNvPicPr>
          <p:nvPr/>
        </p:nvPicPr>
        <p:blipFill rotWithShape="1">
          <a:blip r:embed="rId6"/>
          <a:srcRect l="43868" t="19726" r="16220" b="18750"/>
          <a:stretch/>
        </p:blipFill>
        <p:spPr bwMode="auto">
          <a:xfrm>
            <a:off x="5442804" y="0"/>
            <a:ext cx="3699615" cy="3267249"/>
          </a:xfrm>
          <a:prstGeom prst="rect">
            <a:avLst/>
          </a:prstGeom>
          <a:noFill/>
          <a:ln w="9525" cap="flat" cmpd="sng">
            <a:noFill/>
            <a:prstDash val="solid"/>
            <a:miter lim="800000"/>
            <a:headEnd/>
            <a:tailEnd/>
          </a:ln>
          <a:effectLst/>
        </p:spPr>
      </p:pic>
      <p:sp>
        <p:nvSpPr>
          <p:cNvPr id="2" name="Rectángulo 1"/>
          <p:cNvSpPr/>
          <p:nvPr/>
        </p:nvSpPr>
        <p:spPr>
          <a:xfrm>
            <a:off x="-15875" y="3309393"/>
            <a:ext cx="9159875" cy="434144"/>
          </a:xfrm>
          <a:prstGeom prst="rect">
            <a:avLst/>
          </a:prstGeom>
          <a:solidFill>
            <a:schemeClr val="bg1">
              <a:alpha val="92000"/>
            </a:schemeClr>
          </a:solidFill>
          <a:ln>
            <a:solidFill>
              <a:schemeClr val="tx1"/>
            </a:solidFill>
          </a:ln>
          <a:effectLst>
            <a:outerShdw blurRad="63500" dist="38100" dir="2700000" algn="tl" rotWithShape="0">
              <a:srgbClr val="000000">
                <a:alpha val="39999"/>
              </a:srgbClr>
            </a:outerShdw>
          </a:effectLst>
        </p:spPr>
        <p:txBody>
          <a:bodyPr anchor="ctr">
            <a:noAutofit/>
          </a:bodyPr>
          <a:lstStyle/>
          <a:p>
            <a:pPr algn="ctr">
              <a:spcBef>
                <a:spcPct val="20000"/>
              </a:spcBef>
              <a:buClr>
                <a:srgbClr val="84BEE1"/>
              </a:buClr>
              <a:buFont typeface="Arial"/>
              <a:buNone/>
            </a:pPr>
            <a:r>
              <a:rPr lang="en-US" sz="2400" dirty="0" smtClean="0">
                <a:latin typeface="Sathu"/>
                <a:ea typeface="ＭＳ Ｐゴシック" charset="0"/>
                <a:cs typeface="Sathu"/>
              </a:rPr>
              <a:t>A </a:t>
            </a:r>
            <a:r>
              <a:rPr lang="en-US" sz="2400" dirty="0">
                <a:latin typeface="Sathu"/>
                <a:ea typeface="ＭＳ Ｐゴシック" charset="0"/>
                <a:cs typeface="Sathu"/>
              </a:rPr>
              <a:t>multipurpose scientific </a:t>
            </a:r>
            <a:r>
              <a:rPr lang="en-US" sz="2400" dirty="0" smtClean="0">
                <a:latin typeface="Sathu"/>
                <a:ea typeface="ＭＳ Ｐゴシック" charset="0"/>
                <a:cs typeface="Sathu"/>
              </a:rPr>
              <a:t>infrastructure for the Central Atlantic</a:t>
            </a:r>
            <a:endParaRPr lang="en-US" sz="2400" dirty="0">
              <a:latin typeface="Sathu"/>
              <a:ea typeface="ＭＳ Ｐゴシック" charset="0"/>
              <a:cs typeface="Sathu"/>
            </a:endParaRPr>
          </a:p>
        </p:txBody>
      </p:sp>
      <p:pic>
        <p:nvPicPr>
          <p:cNvPr id="3" name="Imagen 2"/>
          <p:cNvPicPr>
            <a:picLocks noChangeAspect="1"/>
          </p:cNvPicPr>
          <p:nvPr/>
        </p:nvPicPr>
        <p:blipFill>
          <a:blip r:embed="rId7"/>
          <a:stretch>
            <a:fillRect/>
          </a:stretch>
        </p:blipFill>
        <p:spPr>
          <a:xfrm>
            <a:off x="8180896" y="817716"/>
            <a:ext cx="963104" cy="536951"/>
          </a:xfrm>
          <a:prstGeom prst="rect">
            <a:avLst/>
          </a:prstGeom>
          <a:solidFill>
            <a:schemeClr val="bg1"/>
          </a:solidFill>
        </p:spPr>
      </p:pic>
      <p:pic>
        <p:nvPicPr>
          <p:cNvPr id="21" name="Imagen 20"/>
          <p:cNvPicPr>
            <a:picLocks noChangeAspect="1"/>
          </p:cNvPicPr>
          <p:nvPr/>
        </p:nvPicPr>
        <p:blipFill>
          <a:blip r:embed="rId8"/>
          <a:stretch>
            <a:fillRect/>
          </a:stretch>
        </p:blipFill>
        <p:spPr>
          <a:xfrm>
            <a:off x="5436096" y="2612503"/>
            <a:ext cx="3706324" cy="696890"/>
          </a:xfrm>
          <a:prstGeom prst="rect">
            <a:avLst/>
          </a:prstGeom>
        </p:spPr>
      </p:pic>
      <p:pic>
        <p:nvPicPr>
          <p:cNvPr id="22" name="Imagen 21"/>
          <p:cNvPicPr>
            <a:picLocks noChangeAspect="1"/>
          </p:cNvPicPr>
          <p:nvPr/>
        </p:nvPicPr>
        <p:blipFill rotWithShape="1">
          <a:blip r:embed="rId9"/>
          <a:srcRect l="11464" r="3789" b="7461"/>
          <a:stretch/>
        </p:blipFill>
        <p:spPr>
          <a:xfrm>
            <a:off x="5437675" y="3743537"/>
            <a:ext cx="3706325" cy="3114463"/>
          </a:xfrm>
          <a:prstGeom prst="rect">
            <a:avLst/>
          </a:prstGeom>
        </p:spPr>
      </p:pic>
      <p:pic>
        <p:nvPicPr>
          <p:cNvPr id="14" name="Picture 8"/>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238" r="8504"/>
          <a:stretch/>
        </p:blipFill>
        <p:spPr bwMode="auto">
          <a:xfrm>
            <a:off x="5970822" y="6027352"/>
            <a:ext cx="279644" cy="450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Imagen 3"/>
          <p:cNvPicPr>
            <a:picLocks noChangeAspect="1"/>
          </p:cNvPicPr>
          <p:nvPr/>
        </p:nvPicPr>
        <p:blipFill>
          <a:blip r:embed="rId11"/>
          <a:stretch>
            <a:fillRect/>
          </a:stretch>
        </p:blipFill>
        <p:spPr>
          <a:xfrm>
            <a:off x="7967133" y="4634996"/>
            <a:ext cx="1115889" cy="607578"/>
          </a:xfrm>
          <a:prstGeom prst="rect">
            <a:avLst/>
          </a:prstGeom>
        </p:spPr>
      </p:pic>
      <p:pic>
        <p:nvPicPr>
          <p:cNvPr id="5" name="Imagen 4"/>
          <p:cNvPicPr>
            <a:picLocks noChangeAspect="1"/>
          </p:cNvPicPr>
          <p:nvPr/>
        </p:nvPicPr>
        <p:blipFill rotWithShape="1">
          <a:blip r:embed="rId12"/>
          <a:srcRect l="9527" t="8245" r="11094"/>
          <a:stretch/>
        </p:blipFill>
        <p:spPr>
          <a:xfrm>
            <a:off x="5403799" y="4457973"/>
            <a:ext cx="846667" cy="659612"/>
          </a:xfrm>
          <a:prstGeom prst="rect">
            <a:avLst/>
          </a:prstGeom>
        </p:spPr>
      </p:pic>
      <p:pic>
        <p:nvPicPr>
          <p:cNvPr id="26" name="Picture 15" descr="Description: Description: Description: Description: Logo Nexos vertical"/>
          <p:cNvPicPr/>
          <p:nvPr/>
        </p:nvPicPr>
        <p:blipFill>
          <a:blip r:embed="rId13" cstate="print">
            <a:extLst>
              <a:ext uri="{28A0092B-C50C-407E-A947-70E740481C1C}">
                <a14:useLocalDpi xmlns:a14="http://schemas.microsoft.com/office/drawing/2010/main" val="0"/>
              </a:ext>
            </a:extLst>
          </a:blip>
          <a:srcRect b="13181"/>
          <a:stretch>
            <a:fillRect/>
          </a:stretch>
        </p:blipFill>
        <p:spPr bwMode="auto">
          <a:xfrm>
            <a:off x="5071533" y="3743537"/>
            <a:ext cx="1565924" cy="714437"/>
          </a:xfrm>
          <a:prstGeom prst="rect">
            <a:avLst/>
          </a:prstGeom>
          <a:noFill/>
          <a:ln>
            <a:noFill/>
          </a:ln>
          <a:effectLst/>
        </p:spPr>
      </p:pic>
      <p:pic>
        <p:nvPicPr>
          <p:cNvPr id="13" name="Imagen 5"/>
          <p:cNvPicPr>
            <a:picLocks noChangeAspect="1"/>
          </p:cNvPicPr>
          <p:nvPr/>
        </p:nvPicPr>
        <p:blipFill>
          <a:blip r:embed="rId14">
            <a:extLst>
              <a:ext uri="{28A0092B-C50C-407E-A947-70E740481C1C}">
                <a14:useLocalDpi xmlns:a14="http://schemas.microsoft.com/office/drawing/2010/main" val="0"/>
              </a:ext>
            </a:extLst>
          </a:blip>
          <a:srcRect r="10741" b="21870"/>
          <a:stretch>
            <a:fillRect/>
          </a:stretch>
        </p:blipFill>
        <p:spPr bwMode="auto">
          <a:xfrm>
            <a:off x="3835195" y="4538567"/>
            <a:ext cx="1602480" cy="121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15"/>
          <a:srcRect l="16561" r="13474"/>
          <a:stretch/>
        </p:blipFill>
        <p:spPr>
          <a:xfrm>
            <a:off x="3860799" y="3743536"/>
            <a:ext cx="1210734" cy="714437"/>
          </a:xfrm>
          <a:prstGeom prst="rect">
            <a:avLst/>
          </a:prstGeom>
        </p:spPr>
      </p:pic>
      <p:pic>
        <p:nvPicPr>
          <p:cNvPr id="28" name="Imagen 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337733" y="3743536"/>
            <a:ext cx="1410758" cy="119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D:\Pendientes clasificar\VIMAS\Gliders\NOCS\140211\GOPR9569.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5720" b="14358"/>
          <a:stretch/>
        </p:blipFill>
        <p:spPr bwMode="auto">
          <a:xfrm>
            <a:off x="1337733" y="5750278"/>
            <a:ext cx="2523066" cy="84180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descr="fotos plocan1.jp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117" y="1579947"/>
            <a:ext cx="2507249" cy="1730597"/>
          </a:xfrm>
          <a:prstGeom prst="rect">
            <a:avLst/>
          </a:prstGeom>
        </p:spPr>
      </p:pic>
      <p:pic>
        <p:nvPicPr>
          <p:cNvPr id="36" name="Imagen 2" descr="plan estrategico-foto-gran angular workshop.jpg"/>
          <p:cNvPicPr>
            <a:picLocks noChangeAspect="1"/>
          </p:cNvPicPr>
          <p:nvPr/>
        </p:nvPicPr>
        <p:blipFill rotWithShape="1">
          <a:blip r:embed="rId19">
            <a:extLst>
              <a:ext uri="{28A0092B-C50C-407E-A947-70E740481C1C}">
                <a14:useLocalDpi xmlns:a14="http://schemas.microsoft.com/office/drawing/2010/main" val="0"/>
              </a:ext>
            </a:extLst>
          </a:blip>
          <a:srcRect t="16599"/>
          <a:stretch/>
        </p:blipFill>
        <p:spPr bwMode="auto">
          <a:xfrm>
            <a:off x="1337733" y="4933656"/>
            <a:ext cx="2523066" cy="81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5" descr="canarias3d.tif"/>
          <p:cNvPicPr>
            <a:picLocks noChangeAspect="1"/>
          </p:cNvPicPr>
          <p:nvPr/>
        </p:nvPicPr>
        <p:blipFill>
          <a:blip r:embed="rId20" cstate="print"/>
          <a:srcRect l="1343" t="6667" b="8888"/>
          <a:stretch>
            <a:fillRect/>
          </a:stretch>
        </p:blipFill>
        <p:spPr bwMode="auto">
          <a:xfrm>
            <a:off x="3107268" y="1579948"/>
            <a:ext cx="2330408" cy="1729446"/>
          </a:xfrm>
          <a:prstGeom prst="rect">
            <a:avLst/>
          </a:prstGeom>
          <a:noFill/>
          <a:ln w="9525">
            <a:noFill/>
            <a:miter lim="800000"/>
            <a:headEnd/>
            <a:tailEnd/>
          </a:ln>
        </p:spPr>
      </p:pic>
      <p:pic>
        <p:nvPicPr>
          <p:cNvPr id="33" name="Imagen 32"/>
          <p:cNvPicPr>
            <a:picLocks noChangeAspect="1"/>
          </p:cNvPicPr>
          <p:nvPr/>
        </p:nvPicPr>
        <p:blipFill rotWithShape="1">
          <a:blip r:embed="rId21"/>
          <a:srcRect t="10639" b="4681"/>
          <a:stretch/>
        </p:blipFill>
        <p:spPr>
          <a:xfrm>
            <a:off x="2506134" y="2321913"/>
            <a:ext cx="1159933" cy="988631"/>
          </a:xfrm>
          <a:prstGeom prst="rect">
            <a:avLst/>
          </a:prstGeom>
        </p:spPr>
      </p:pic>
      <p:pic>
        <p:nvPicPr>
          <p:cNvPr id="34" name="Picture 4" descr="Vuelo G2"/>
          <p:cNvPicPr>
            <a:picLocks noChangeAspect="1" noChangeArrowheads="1"/>
          </p:cNvPicPr>
          <p:nvPr/>
        </p:nvPicPr>
        <p:blipFill rotWithShape="1">
          <a:blip r:embed="rId22">
            <a:extLst>
              <a:ext uri="{28A0092B-C50C-407E-A947-70E740481C1C}">
                <a14:useLocalDpi xmlns:a14="http://schemas.microsoft.com/office/drawing/2010/main" val="0"/>
              </a:ext>
            </a:extLst>
          </a:blip>
          <a:srcRect/>
          <a:stretch/>
        </p:blipFill>
        <p:spPr bwMode="auto">
          <a:xfrm>
            <a:off x="2506132" y="1579947"/>
            <a:ext cx="1159935" cy="741966"/>
          </a:xfrm>
          <a:prstGeom prst="rect">
            <a:avLst/>
          </a:prstGeom>
          <a:ln>
            <a:noFill/>
            <a:headEnd/>
            <a:tailEnd/>
          </a:ln>
        </p:spPr>
        <p:style>
          <a:lnRef idx="2">
            <a:schemeClr val="dk1"/>
          </a:lnRef>
          <a:fillRef idx="1">
            <a:schemeClr val="lt1"/>
          </a:fillRef>
          <a:effectRef idx="0">
            <a:schemeClr val="dk1"/>
          </a:effectRef>
          <a:fontRef idx="minor">
            <a:schemeClr val="dk1"/>
          </a:fontRef>
        </p:style>
      </p:pic>
      <p:pic>
        <p:nvPicPr>
          <p:cNvPr id="38" name="11 Imagen" descr="C:\Users\CARLOS~1\AppData\Local\Temp\GE_Silbo.PNG"/>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60799" y="5750278"/>
            <a:ext cx="1582006" cy="1107722"/>
          </a:xfrm>
          <a:prstGeom prst="rect">
            <a:avLst/>
          </a:prstGeom>
          <a:noFill/>
          <a:ln>
            <a:noFill/>
          </a:ln>
        </p:spPr>
      </p:pic>
      <p:pic>
        <p:nvPicPr>
          <p:cNvPr id="39" name="Picture 4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21569" y="6327221"/>
            <a:ext cx="404624" cy="35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0" y="4656827"/>
            <a:ext cx="1337733" cy="193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Imagen 31" descr="IMG_7888-1.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641159" y="3743537"/>
            <a:ext cx="1219640" cy="1192645"/>
          </a:xfrm>
          <a:prstGeom prst="rect">
            <a:avLst/>
          </a:prstGeom>
        </p:spPr>
      </p:pic>
      <p:pic>
        <p:nvPicPr>
          <p:cNvPr id="29" name="Picture 5" descr="C:\Users\JavierGonzalez\Desktop\Imagen2.bmp"/>
          <p:cNvPicPr preferRelativeResize="0">
            <a:picLocks noChangeArrowheads="1"/>
          </p:cNvPicPr>
          <p:nvPr/>
        </p:nvPicPr>
        <p:blipFill>
          <a:blip r:embed="rId27" cstate="print"/>
          <a:srcRect/>
          <a:stretch>
            <a:fillRect/>
          </a:stretch>
        </p:blipFill>
        <p:spPr bwMode="auto">
          <a:xfrm>
            <a:off x="-15875" y="3743536"/>
            <a:ext cx="1353608" cy="11926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7738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 y="14410"/>
            <a:ext cx="5596699" cy="1384995"/>
          </a:xfrm>
          <a:prstGeom prst="rect">
            <a:avLst/>
          </a:prstGeom>
        </p:spPr>
        <p:txBody>
          <a:bodyPr wrap="square">
            <a:spAutoFit/>
          </a:bodyPr>
          <a:lstStyle/>
          <a:p>
            <a:r>
              <a:rPr lang="en-US" sz="2800" dirty="0" smtClean="0"/>
              <a:t>Relevant Priorities</a:t>
            </a:r>
          </a:p>
          <a:p>
            <a:endParaRPr lang="en-US" sz="2800" dirty="0" smtClean="0"/>
          </a:p>
          <a:p>
            <a:endParaRPr lang="en-US" sz="2800" dirty="0"/>
          </a:p>
        </p:txBody>
      </p:sp>
      <p:sp>
        <p:nvSpPr>
          <p:cNvPr id="7" name="Rectángulo 6"/>
          <p:cNvSpPr/>
          <p:nvPr/>
        </p:nvSpPr>
        <p:spPr>
          <a:xfrm>
            <a:off x="-1" y="633414"/>
            <a:ext cx="5528733" cy="6348915"/>
          </a:xfrm>
          <a:prstGeom prst="rect">
            <a:avLst/>
          </a:prstGeom>
        </p:spPr>
        <p:txBody>
          <a:bodyPr wrap="square">
            <a:spAutoFit/>
          </a:bodyPr>
          <a:lstStyle/>
          <a:p>
            <a:pPr marL="285750" indent="-285750" algn="just">
              <a:lnSpc>
                <a:spcPct val="90000"/>
              </a:lnSpc>
              <a:spcBef>
                <a:spcPts val="600"/>
              </a:spcBef>
              <a:spcAft>
                <a:spcPts val="600"/>
              </a:spcAft>
              <a:buFont typeface="Arial"/>
              <a:buChar char="•"/>
            </a:pPr>
            <a:r>
              <a:rPr lang="en-US" sz="2200" b="1" dirty="0" smtClean="0"/>
              <a:t>Business model: who </a:t>
            </a:r>
            <a:r>
              <a:rPr lang="en-US" sz="2200" b="1" dirty="0"/>
              <a:t>pays for what</a:t>
            </a:r>
            <a:r>
              <a:rPr lang="en-US" sz="2200" b="1" dirty="0" smtClean="0"/>
              <a:t>? </a:t>
            </a:r>
            <a:r>
              <a:rPr lang="en-US" sz="2200" dirty="0" smtClean="0"/>
              <a:t>Driven by science/industry/</a:t>
            </a:r>
            <a:r>
              <a:rPr lang="en-US" sz="2200" dirty="0" err="1" smtClean="0"/>
              <a:t>gov</a:t>
            </a:r>
            <a:r>
              <a:rPr lang="en-US" sz="2200" dirty="0" smtClean="0"/>
              <a:t>/citizens? </a:t>
            </a:r>
            <a:r>
              <a:rPr lang="en-US" sz="2200" dirty="0"/>
              <a:t>S</a:t>
            </a:r>
            <a:r>
              <a:rPr lang="en-US" sz="2200" dirty="0" smtClean="0"/>
              <a:t>trategy </a:t>
            </a:r>
            <a:r>
              <a:rPr lang="en-US" sz="2200" dirty="0"/>
              <a:t>for deep sea exploration, harnessing new resources, </a:t>
            </a:r>
            <a:r>
              <a:rPr lang="en-US" sz="2200" dirty="0" smtClean="0"/>
              <a:t>defense, </a:t>
            </a:r>
            <a:r>
              <a:rPr lang="en-US" sz="2200" dirty="0" smtClean="0"/>
              <a:t>exploration of new horizons, </a:t>
            </a:r>
            <a:r>
              <a:rPr lang="en-US" sz="2200" dirty="0"/>
              <a:t>deep sea challenger, data </a:t>
            </a:r>
            <a:r>
              <a:rPr lang="en-US" sz="2200" dirty="0" smtClean="0"/>
              <a:t>users, applications, e.g</a:t>
            </a:r>
            <a:r>
              <a:rPr lang="en-US" sz="2200" dirty="0"/>
              <a:t>. Integrated Atlantic Ocean Observing System (IAOOS</a:t>
            </a:r>
            <a:r>
              <a:rPr lang="en-US" sz="2200" dirty="0" smtClean="0"/>
              <a:t>).</a:t>
            </a:r>
            <a:endParaRPr lang="en-US" sz="2200" b="1" dirty="0" smtClean="0"/>
          </a:p>
          <a:p>
            <a:pPr marL="285750" indent="-285750" algn="just">
              <a:lnSpc>
                <a:spcPct val="90000"/>
              </a:lnSpc>
              <a:spcBef>
                <a:spcPts val="600"/>
              </a:spcBef>
              <a:spcAft>
                <a:spcPts val="600"/>
              </a:spcAft>
              <a:buFont typeface="Arial"/>
              <a:buChar char="•"/>
            </a:pPr>
            <a:r>
              <a:rPr lang="en-US" sz="2200" b="1" dirty="0" smtClean="0"/>
              <a:t>Innovative sensor </a:t>
            </a:r>
            <a:r>
              <a:rPr lang="en-US" sz="2200" b="1" dirty="0"/>
              <a:t>technology</a:t>
            </a:r>
            <a:r>
              <a:rPr lang="en-US" sz="2200" b="1" dirty="0" smtClean="0"/>
              <a:t>: </a:t>
            </a:r>
            <a:r>
              <a:rPr lang="en-US" sz="2200" dirty="0" smtClean="0"/>
              <a:t>new sensors, instruments </a:t>
            </a:r>
            <a:r>
              <a:rPr lang="en-US" sz="2200" dirty="0"/>
              <a:t>and technologies needed to more completely </a:t>
            </a:r>
            <a:r>
              <a:rPr lang="en-US" sz="2200" dirty="0" smtClean="0"/>
              <a:t>monitor oceans, multiple sensor technologies,</a:t>
            </a:r>
            <a:r>
              <a:rPr lang="en-US" sz="2200" b="1" dirty="0" smtClean="0"/>
              <a:t> </a:t>
            </a:r>
            <a:r>
              <a:rPr lang="en-US" sz="2200" dirty="0" smtClean="0"/>
              <a:t>more functional, higher resolution, environmentally friendly.  </a:t>
            </a:r>
          </a:p>
          <a:p>
            <a:pPr marL="285750" indent="-285750" algn="just">
              <a:lnSpc>
                <a:spcPct val="90000"/>
              </a:lnSpc>
              <a:spcBef>
                <a:spcPts val="600"/>
              </a:spcBef>
              <a:spcAft>
                <a:spcPts val="600"/>
              </a:spcAft>
              <a:buFont typeface="Arial"/>
              <a:buChar char="•"/>
            </a:pPr>
            <a:r>
              <a:rPr lang="en-US" sz="2200" b="1" dirty="0" smtClean="0"/>
              <a:t>Cost efficient platforms: </a:t>
            </a:r>
            <a:r>
              <a:rPr lang="en-US" sz="2200" dirty="0" smtClean="0"/>
              <a:t>value for purpose, </a:t>
            </a:r>
            <a:r>
              <a:rPr lang="en-US" sz="2200" dirty="0"/>
              <a:t>expanding capacities of autonomous and robotic </a:t>
            </a:r>
            <a:r>
              <a:rPr lang="en-US" sz="2200" dirty="0" smtClean="0"/>
              <a:t>platforms,</a:t>
            </a:r>
            <a:r>
              <a:rPr lang="en-US" sz="2200" b="1" dirty="0" smtClean="0"/>
              <a:t> </a:t>
            </a:r>
            <a:r>
              <a:rPr lang="en-US" sz="2200" dirty="0" smtClean="0"/>
              <a:t>cheaper </a:t>
            </a:r>
            <a:r>
              <a:rPr lang="en-US" sz="2200" dirty="0"/>
              <a:t>deep sea </a:t>
            </a:r>
            <a:r>
              <a:rPr lang="en-US" sz="2200" dirty="0" smtClean="0"/>
              <a:t>drones, shared/multi-use </a:t>
            </a:r>
            <a:r>
              <a:rPr lang="en-US" sz="2200" dirty="0"/>
              <a:t>of common </a:t>
            </a:r>
            <a:r>
              <a:rPr lang="en-US" sz="2200" dirty="0" smtClean="0"/>
              <a:t>infrastructure, satellites, drifters, animals, integration of sensors at VOS...</a:t>
            </a:r>
          </a:p>
          <a:p>
            <a:pPr algn="just">
              <a:lnSpc>
                <a:spcPct val="90000"/>
              </a:lnSpc>
              <a:spcBef>
                <a:spcPts val="600"/>
              </a:spcBef>
              <a:spcAft>
                <a:spcPts val="600"/>
              </a:spcAft>
            </a:pPr>
            <a:endParaRPr lang="en-US" sz="2200" dirty="0" smtClean="0"/>
          </a:p>
        </p:txBody>
      </p:sp>
      <p:pic>
        <p:nvPicPr>
          <p:cNvPr id="10" name="Imagen 9"/>
          <p:cNvPicPr>
            <a:picLocks noChangeAspect="1"/>
          </p:cNvPicPr>
          <p:nvPr/>
        </p:nvPicPr>
        <p:blipFill>
          <a:blip r:embed="rId3"/>
          <a:stretch>
            <a:fillRect/>
          </a:stretch>
        </p:blipFill>
        <p:spPr>
          <a:xfrm>
            <a:off x="5596698" y="14409"/>
            <a:ext cx="3582216" cy="2508658"/>
          </a:xfrm>
          <a:prstGeom prst="rect">
            <a:avLst/>
          </a:prstGeom>
        </p:spPr>
      </p:pic>
      <p:pic>
        <p:nvPicPr>
          <p:cNvPr id="11" name="Imagen 10"/>
          <p:cNvPicPr>
            <a:picLocks noChangeAspect="1"/>
          </p:cNvPicPr>
          <p:nvPr/>
        </p:nvPicPr>
        <p:blipFill>
          <a:blip r:embed="rId4"/>
          <a:stretch>
            <a:fillRect/>
          </a:stretch>
        </p:blipFill>
        <p:spPr>
          <a:xfrm>
            <a:off x="5596699" y="5410200"/>
            <a:ext cx="1828570" cy="1447800"/>
          </a:xfrm>
          <a:prstGeom prst="rect">
            <a:avLst/>
          </a:prstGeom>
        </p:spPr>
      </p:pic>
      <p:pic>
        <p:nvPicPr>
          <p:cNvPr id="9" name="Imagen 8"/>
          <p:cNvPicPr>
            <a:picLocks noChangeAspect="1"/>
          </p:cNvPicPr>
          <p:nvPr/>
        </p:nvPicPr>
        <p:blipFill>
          <a:blip r:embed="rId5"/>
          <a:stretch>
            <a:fillRect/>
          </a:stretch>
        </p:blipFill>
        <p:spPr>
          <a:xfrm>
            <a:off x="7425268" y="5410200"/>
            <a:ext cx="1753646" cy="1447800"/>
          </a:xfrm>
          <a:prstGeom prst="rect">
            <a:avLst/>
          </a:prstGeom>
        </p:spPr>
      </p:pic>
      <p:pic>
        <p:nvPicPr>
          <p:cNvPr id="12" name="Imagen 11"/>
          <p:cNvPicPr>
            <a:picLocks noChangeAspect="1"/>
          </p:cNvPicPr>
          <p:nvPr/>
        </p:nvPicPr>
        <p:blipFill>
          <a:blip r:embed="rId6"/>
          <a:stretch>
            <a:fillRect/>
          </a:stretch>
        </p:blipFill>
        <p:spPr>
          <a:xfrm>
            <a:off x="5596698" y="2523067"/>
            <a:ext cx="3582216" cy="2887133"/>
          </a:xfrm>
          <a:prstGeom prst="rect">
            <a:avLst/>
          </a:prstGeom>
        </p:spPr>
      </p:pic>
    </p:spTree>
    <p:extLst>
      <p:ext uri="{BB962C8B-B14F-4D97-AF65-F5344CB8AC3E}">
        <p14:creationId xmlns:p14="http://schemas.microsoft.com/office/powerpoint/2010/main" val="1064396945"/>
      </p:ext>
    </p:extLst>
  </p:cSld>
  <p:clrMapOvr>
    <a:masterClrMapping/>
  </p:clrMapOvr>
  <mc:AlternateContent xmlns:mc="http://schemas.openxmlformats.org/markup-compatibility/2006" xmlns:p14="http://schemas.microsoft.com/office/powerpoint/2010/main">
    <mc:Choice Requires="p14">
      <p:transition p14:dur="10" advClick="0">
        <p14:prism isContent="1"/>
      </p:transition>
    </mc:Choice>
    <mc:Fallback xmlns="">
      <p:transition xmlns:p14="http://schemas.microsoft.com/office/powerpoint/2010/main" advClick="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 y="408919"/>
            <a:ext cx="6057904" cy="6709529"/>
          </a:xfrm>
          <a:prstGeom prst="rect">
            <a:avLst/>
          </a:prstGeom>
        </p:spPr>
        <p:txBody>
          <a:bodyPr wrap="square">
            <a:spAutoFit/>
          </a:bodyPr>
          <a:lstStyle/>
          <a:p>
            <a:pPr marL="285750" indent="-285750" algn="just">
              <a:spcBef>
                <a:spcPts val="600"/>
              </a:spcBef>
              <a:spcAft>
                <a:spcPts val="600"/>
              </a:spcAft>
              <a:buFont typeface="Arial"/>
              <a:buChar char="•"/>
            </a:pPr>
            <a:r>
              <a:rPr lang="en-US" sz="2000" b="1" dirty="0" smtClean="0"/>
              <a:t>Innovative </a:t>
            </a:r>
            <a:r>
              <a:rPr lang="en-US" sz="2000" b="1" dirty="0" smtClean="0"/>
              <a:t>fundraising.-</a:t>
            </a:r>
            <a:r>
              <a:rPr lang="en-US" sz="2000" dirty="0" smtClean="0"/>
              <a:t>Citizen-driven, crowd</a:t>
            </a:r>
            <a:r>
              <a:rPr lang="en-US" sz="2000" dirty="0"/>
              <a:t>-</a:t>
            </a:r>
            <a:r>
              <a:rPr lang="en-US" sz="2000" dirty="0" smtClean="0"/>
              <a:t>funding</a:t>
            </a:r>
            <a:r>
              <a:rPr lang="en-US" sz="2000" dirty="0"/>
              <a:t>,</a:t>
            </a:r>
            <a:r>
              <a:rPr lang="en-US" sz="2000" dirty="0" smtClean="0"/>
              <a:t> inspire </a:t>
            </a:r>
            <a:r>
              <a:rPr lang="en-US" sz="2000" dirty="0"/>
              <a:t>the people. </a:t>
            </a:r>
            <a:r>
              <a:rPr lang="en-US" sz="2000" dirty="0" smtClean="0"/>
              <a:t>Life-support ecosystem services. A </a:t>
            </a:r>
            <a:r>
              <a:rPr lang="en-US" sz="2000" dirty="0"/>
              <a:t>new age of </a:t>
            </a:r>
            <a:r>
              <a:rPr lang="en-US" sz="2000" dirty="0" smtClean="0"/>
              <a:t>exploration, citizens observatories. </a:t>
            </a:r>
          </a:p>
          <a:p>
            <a:pPr marL="285750" indent="-285750" algn="just">
              <a:spcBef>
                <a:spcPts val="600"/>
              </a:spcBef>
              <a:spcAft>
                <a:spcPts val="600"/>
              </a:spcAft>
              <a:buFont typeface="Arial"/>
              <a:buChar char="•"/>
            </a:pPr>
            <a:r>
              <a:rPr lang="en-US" sz="2000" b="1" dirty="0" smtClean="0"/>
              <a:t>Research infrastructure</a:t>
            </a:r>
            <a:r>
              <a:rPr lang="en-US" sz="2000" dirty="0" smtClean="0"/>
              <a:t>.  Large researc</a:t>
            </a:r>
            <a:r>
              <a:rPr lang="en-US" sz="2000" dirty="0" smtClean="0"/>
              <a:t>h distributed infrastructure; coordination and c</a:t>
            </a:r>
            <a:r>
              <a:rPr lang="en-US" sz="2000" dirty="0" smtClean="0"/>
              <a:t>lustering of services and resources, observations, data, standards</a:t>
            </a:r>
            <a:r>
              <a:rPr lang="en-US" sz="2000" dirty="0" smtClean="0"/>
              <a:t>, </a:t>
            </a:r>
            <a:r>
              <a:rPr lang="en-US" sz="2000" dirty="0" smtClean="0"/>
              <a:t>interoperability</a:t>
            </a:r>
            <a:r>
              <a:rPr lang="en-US" sz="2000" dirty="0" smtClean="0"/>
              <a:t>. </a:t>
            </a:r>
            <a:r>
              <a:rPr lang="en-US" sz="2000" i="1" dirty="0" smtClean="0"/>
              <a:t>Proposed infrastructure </a:t>
            </a:r>
            <a:r>
              <a:rPr lang="en-US" sz="2000" i="1" dirty="0"/>
              <a:t>must have a business plan, and </a:t>
            </a:r>
            <a:r>
              <a:rPr lang="en-US" sz="2000" i="1" dirty="0" smtClean="0"/>
              <a:t>risk management </a:t>
            </a:r>
            <a:r>
              <a:rPr lang="en-US" sz="2000" i="1" dirty="0"/>
              <a:t>strategy, that identifies opportunities for </a:t>
            </a:r>
            <a:r>
              <a:rPr lang="en-US" sz="2000" i="1" dirty="0" smtClean="0"/>
              <a:t>long term operational support (*).  </a:t>
            </a:r>
            <a:r>
              <a:rPr lang="en-US" sz="2000" dirty="0" smtClean="0"/>
              <a:t>Infrastructure fund (€300bn)?.</a:t>
            </a:r>
            <a:endParaRPr lang="en-US" sz="2000" dirty="0" smtClean="0"/>
          </a:p>
          <a:p>
            <a:pPr marL="285750" indent="-285750" algn="just">
              <a:spcBef>
                <a:spcPts val="600"/>
              </a:spcBef>
              <a:spcAft>
                <a:spcPts val="600"/>
              </a:spcAft>
              <a:buFont typeface="Arial"/>
              <a:buChar char="•"/>
            </a:pPr>
            <a:r>
              <a:rPr lang="en-US" sz="2000" b="1" dirty="0"/>
              <a:t>PPP for sub-sea </a:t>
            </a:r>
            <a:r>
              <a:rPr lang="en-US" sz="2000" b="1" dirty="0" smtClean="0"/>
              <a:t>technologies</a:t>
            </a:r>
            <a:r>
              <a:rPr lang="en-US" sz="2000" dirty="0" smtClean="0"/>
              <a:t>.-Technology driven. </a:t>
            </a:r>
            <a:r>
              <a:rPr lang="en-US" sz="2000" dirty="0"/>
              <a:t>From R&amp;D </a:t>
            </a:r>
            <a:r>
              <a:rPr lang="en-US" sz="2000" dirty="0" smtClean="0"/>
              <a:t>to R</a:t>
            </a:r>
            <a:r>
              <a:rPr lang="en-US" sz="2000" dirty="0"/>
              <a:t>&amp;I, new robotic concepts including smart fleets of vehicles working together, new platforms like gliders, rapid evolution, engage more agents, SME, more competition and field for evolution. Synergies with other sectors. What </a:t>
            </a:r>
            <a:r>
              <a:rPr lang="en-US" sz="2000" i="1" dirty="0"/>
              <a:t>applets, </a:t>
            </a:r>
            <a:r>
              <a:rPr lang="en-US" sz="2000" dirty="0"/>
              <a:t>what business models from space technology could be reused for deep sea?- </a:t>
            </a:r>
          </a:p>
          <a:p>
            <a:pPr marL="285750" indent="-285750" algn="just">
              <a:spcBef>
                <a:spcPts val="600"/>
              </a:spcBef>
              <a:spcAft>
                <a:spcPts val="600"/>
              </a:spcAft>
              <a:buFont typeface="Arial"/>
              <a:buChar char="•"/>
            </a:pPr>
            <a:endParaRPr lang="en-US" sz="2000" b="1" dirty="0"/>
          </a:p>
        </p:txBody>
      </p:sp>
      <p:pic>
        <p:nvPicPr>
          <p:cNvPr id="3" name="Imagen 2"/>
          <p:cNvPicPr>
            <a:picLocks noChangeAspect="1"/>
          </p:cNvPicPr>
          <p:nvPr/>
        </p:nvPicPr>
        <p:blipFill>
          <a:blip r:embed="rId2"/>
          <a:stretch>
            <a:fillRect/>
          </a:stretch>
        </p:blipFill>
        <p:spPr>
          <a:xfrm>
            <a:off x="6057900" y="-1"/>
            <a:ext cx="3086100" cy="1871133"/>
          </a:xfrm>
          <a:prstGeom prst="rect">
            <a:avLst/>
          </a:prstGeom>
        </p:spPr>
      </p:pic>
      <p:pic>
        <p:nvPicPr>
          <p:cNvPr id="5" name="Imagen 4"/>
          <p:cNvPicPr>
            <a:picLocks noChangeAspect="1"/>
          </p:cNvPicPr>
          <p:nvPr/>
        </p:nvPicPr>
        <p:blipFill rotWithShape="1">
          <a:blip r:embed="rId3"/>
          <a:srcRect l="25125" r="21265" b="50000"/>
          <a:stretch/>
        </p:blipFill>
        <p:spPr>
          <a:xfrm>
            <a:off x="6057900" y="1871131"/>
            <a:ext cx="3086100" cy="2434169"/>
          </a:xfrm>
          <a:prstGeom prst="rect">
            <a:avLst/>
          </a:prstGeom>
        </p:spPr>
      </p:pic>
      <p:sp>
        <p:nvSpPr>
          <p:cNvPr id="6" name="Rectángulo 5"/>
          <p:cNvSpPr/>
          <p:nvPr/>
        </p:nvSpPr>
        <p:spPr>
          <a:xfrm>
            <a:off x="0" y="-111782"/>
            <a:ext cx="5651735" cy="523220"/>
          </a:xfrm>
          <a:prstGeom prst="rect">
            <a:avLst/>
          </a:prstGeom>
        </p:spPr>
        <p:txBody>
          <a:bodyPr wrap="square">
            <a:spAutoFit/>
          </a:bodyPr>
          <a:lstStyle/>
          <a:p>
            <a:r>
              <a:rPr lang="en-US" sz="2800" dirty="0" smtClean="0"/>
              <a:t>Implementation </a:t>
            </a:r>
            <a:r>
              <a:rPr lang="en-US" sz="2800" dirty="0" smtClean="0"/>
              <a:t>measure</a:t>
            </a:r>
            <a:r>
              <a:rPr lang="en-US" sz="2800" dirty="0"/>
              <a:t>s</a:t>
            </a:r>
            <a:endParaRPr lang="en-US" sz="2800" dirty="0"/>
          </a:p>
        </p:txBody>
      </p:sp>
      <p:pic>
        <p:nvPicPr>
          <p:cNvPr id="8" name="Picture 1" descr="C:\Users\Prestamo\Downloads\nexosproject2web.jpg"/>
          <p:cNvPicPr>
            <a:picLocks noChangeAspect="1" noChangeArrowheads="1"/>
          </p:cNvPicPr>
          <p:nvPr/>
        </p:nvPicPr>
        <p:blipFill rotWithShape="1">
          <a:blip r:embed="rId4"/>
          <a:srcRect l="2948" t="3666" r="975" b="3519"/>
          <a:stretch/>
        </p:blipFill>
        <p:spPr bwMode="auto">
          <a:xfrm>
            <a:off x="6057902" y="4123266"/>
            <a:ext cx="3086098" cy="2478540"/>
          </a:xfrm>
          <a:prstGeom prst="rect">
            <a:avLst/>
          </a:prstGeom>
        </p:spPr>
      </p:pic>
      <p:sp>
        <p:nvSpPr>
          <p:cNvPr id="4" name="Rectángulo 3"/>
          <p:cNvSpPr/>
          <p:nvPr/>
        </p:nvSpPr>
        <p:spPr>
          <a:xfrm>
            <a:off x="-4" y="6601806"/>
            <a:ext cx="8242304" cy="307777"/>
          </a:xfrm>
          <a:prstGeom prst="rect">
            <a:avLst/>
          </a:prstGeom>
        </p:spPr>
        <p:txBody>
          <a:bodyPr wrap="square">
            <a:spAutoFit/>
          </a:bodyPr>
          <a:lstStyle/>
          <a:p>
            <a:r>
              <a:rPr lang="en-GB" sz="1400" i="1" dirty="0" smtClean="0"/>
              <a:t>(*) A </a:t>
            </a:r>
            <a:r>
              <a:rPr lang="en-GB" sz="1400" i="1" dirty="0"/>
              <a:t>Canadian Contribution to an Integrated </a:t>
            </a:r>
            <a:r>
              <a:rPr lang="en-GB" sz="1400" i="1" dirty="0" smtClean="0"/>
              <a:t>Atlantic Ocean </a:t>
            </a:r>
            <a:r>
              <a:rPr lang="en-GB" sz="1400" i="1" dirty="0"/>
              <a:t>Observing System (</a:t>
            </a:r>
            <a:r>
              <a:rPr lang="en-GB" sz="1400" i="1" dirty="0" smtClean="0"/>
              <a:t>IAOOS). D. Wallace et al</a:t>
            </a:r>
            <a:r>
              <a:rPr lang="en-GB" sz="1400" dirty="0" smtClean="0"/>
              <a:t>. </a:t>
            </a:r>
            <a:endParaRPr lang="en-GB" sz="1400" dirty="0"/>
          </a:p>
        </p:txBody>
      </p:sp>
    </p:spTree>
    <p:extLst>
      <p:ext uri="{BB962C8B-B14F-4D97-AF65-F5344CB8AC3E}">
        <p14:creationId xmlns:p14="http://schemas.microsoft.com/office/powerpoint/2010/main" val="1052484802"/>
      </p:ext>
    </p:extLst>
  </p:cSld>
  <p:clrMapOvr>
    <a:masterClrMapping/>
  </p:clrMapOvr>
  <mc:AlternateContent xmlns:mc="http://schemas.openxmlformats.org/markup-compatibility/2006" xmlns:p14="http://schemas.microsoft.com/office/powerpoint/2010/main">
    <mc:Choice Requires="p14">
      <p:transition p14:dur="10" advClick="0">
        <p14:prism isContent="1"/>
      </p:transition>
    </mc:Choice>
    <mc:Fallback xmlns="">
      <p:transition xmlns:p14="http://schemas.microsoft.com/office/powerpoint/2010/main" advClick="0">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2505</TotalTime>
  <Words>334</Words>
  <Application>Microsoft Macintosh PowerPoint</Application>
  <PresentationFormat>Presentación en pantalla (4:3)</PresentationFormat>
  <Paragraphs>13</Paragraphs>
  <Slides>3</Slides>
  <Notes>2</Notes>
  <HiddenSlides>0</HiddenSlides>
  <MMClips>0</MMClips>
  <ScaleCrop>false</ScaleCrop>
  <HeadingPairs>
    <vt:vector size="4" baseType="variant">
      <vt:variant>
        <vt:lpstr>Tema</vt:lpstr>
      </vt:variant>
      <vt:variant>
        <vt:i4>1</vt:i4>
      </vt:variant>
      <vt:variant>
        <vt:lpstr>Títulos de diapositiva</vt:lpstr>
      </vt:variant>
      <vt:variant>
        <vt:i4>3</vt:i4>
      </vt:variant>
    </vt:vector>
  </HeadingPairs>
  <TitlesOfParts>
    <vt:vector size="4" baseType="lpstr">
      <vt:lpstr>Tema de Office</vt:lpstr>
      <vt:lpstr>Presentación de PowerPoint</vt:lpstr>
      <vt:lpstr>Presentación de PowerPoint</vt:lpstr>
      <vt:lpstr>Presentación de PowerPoint</vt:lpstr>
    </vt:vector>
  </TitlesOfParts>
  <Company> PLOCAN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Joaquín Hernández Brito</dc:creator>
  <cp:lastModifiedBy>José Joaquín Hernández Brito</cp:lastModifiedBy>
  <cp:revision>74</cp:revision>
  <cp:lastPrinted>2014-11-29T22:28:11Z</cp:lastPrinted>
  <dcterms:created xsi:type="dcterms:W3CDTF">2014-11-29T04:30:50Z</dcterms:created>
  <dcterms:modified xsi:type="dcterms:W3CDTF">2014-12-02T06:51:49Z</dcterms:modified>
</cp:coreProperties>
</file>